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6" r:id="rId3"/>
    <p:sldId id="257" r:id="rId4"/>
    <p:sldId id="265" r:id="rId5"/>
    <p:sldId id="258" r:id="rId6"/>
    <p:sldId id="259" r:id="rId7"/>
    <p:sldId id="260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C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系簡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94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4652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382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76836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917558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447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386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224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055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782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7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900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412776"/>
            <a:ext cx="11040000" cy="4860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4235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21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05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292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91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0597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6" descr="新封面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66976" y="2571750"/>
            <a:ext cx="7048549" cy="1470025"/>
          </a:xfrm>
        </p:spPr>
        <p:txBody>
          <a:bodyPr/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細黑體" pitchFamily="49" charset="-120"/>
                <a:ea typeface="華康細黑體" pitchFamily="49" charset="-120"/>
                <a:cs typeface="華康中黑體" pitchFamily="49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28293-608C-42A8-967E-49D28E12072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0271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6" descr="新封面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66976" y="2571750"/>
            <a:ext cx="7048549" cy="1470025"/>
          </a:xfrm>
        </p:spPr>
        <p:txBody>
          <a:bodyPr/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細黑體" pitchFamily="49" charset="-120"/>
                <a:ea typeface="華康細黑體" pitchFamily="49" charset="-120"/>
                <a:cs typeface="華康中黑體" pitchFamily="49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28293-608C-42A8-967E-49D28E12072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670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68646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900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412776"/>
            <a:ext cx="11040000" cy="4860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1187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9857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45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31791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4562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4562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7076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1080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90003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bg>
      <p:bgPr>
        <a:blipFill dpi="0" rotWithShape="1">
          <a:blip r:embed="rId2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84292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24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 l="-2000" t="-1000" r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0000" cy="9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340768"/>
            <a:ext cx="110400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B4F6-1E74-416B-ADCB-06B0A158E625}" type="datetimeFigureOut">
              <a:rPr lang="zh-TW" altLang="en-US" smtClean="0"/>
              <a:t>2025/8/8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96FD7-EA33-4FFA-A2B7-C4998EB00A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08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2A303-3452-4B96-AA99-0922952F8DF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09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ft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05C7DF-6F4E-45F2-B6E8-FE5CE306B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1260" y="2095924"/>
            <a:ext cx="5969479" cy="1470025"/>
          </a:xfrm>
        </p:spPr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學分費調整公開說明會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BAEA70-E332-4108-B5F1-808228EC9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7662" y="3775841"/>
            <a:ext cx="7036676" cy="1752600"/>
          </a:xfrm>
        </p:spPr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學年度國立臺北大學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國際財務金融碩士在職專班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9B2024F-CA95-4033-9286-ED8A9CE6E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0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AF54B7-13A6-442E-B4A0-0B5A6A787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適用法源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EB9A47-757A-4427-A45E-CB2C38BF9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049" y="1412776"/>
            <a:ext cx="10075654" cy="4860000"/>
          </a:xfrm>
        </p:spPr>
        <p:txBody>
          <a:bodyPr/>
          <a:lstStyle/>
          <a:p>
            <a:pPr marL="0" indent="0">
              <a:buNone/>
            </a:pPr>
            <a:endParaRPr lang="en-US" altLang="zh-TW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» 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依據教育部「專科以上學校學雜費收取辦法」</a:t>
            </a:r>
            <a:r>
              <a:rPr lang="en-US" altLang="zh-TW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在職專班學雜費收費基準不限調幅，由學校調整後報教育部備查。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調整學雜費收費應符合資訊公開程序與研議公開程序。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BAAD543-9FCF-4DB0-BAEB-7C58F250D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732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4B9866-78BA-4846-806A-FF992FF99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調漲學分費之理由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397269-7B7E-41C1-BC97-AD81B01C9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863" y="1412776"/>
            <a:ext cx="10056839" cy="4860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2"/>
                </a:solidFill>
              </a:rPr>
              <a:t>»</a:t>
            </a:r>
            <a:r>
              <a:rPr lang="zh-TW" altLang="en-US" dirty="0">
                <a:solidFill>
                  <a:schemeClr val="tx2"/>
                </a:solidFill>
              </a:rPr>
              <a:t>因應物價上漲造成教育成本增加之趨勢</a:t>
            </a:r>
            <a:endParaRPr lang="zh-TW" altLang="en-US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本碩士在職專班學分費迄今已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年未調漲，因近年通貨膨脹嚴重，此次調整學費主要是反應物價指數的成長率，以因應未來專班營運之各項成本。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5F4C92E-532B-4795-BBB1-BAFBF9AA2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76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4B9866-78BA-4846-806A-FF992FF99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調漲學分費之理由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397269-7B7E-41C1-BC97-AD81B01C9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049" y="1412776"/>
            <a:ext cx="10075653" cy="4860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zh-TW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2"/>
                </a:solidFill>
              </a:rPr>
              <a:t>» 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人事費</a:t>
            </a: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106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日配合教育部「專科以上學校兼任教師聘任辦法」，兼任教師納保增加勞健保支出。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日配合行政院人事行政總處函調升「講座鐘點費支給表」，調漲講座鐘點費，漲幅達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25%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109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年配合教育部修正「公立大專校院兼任教師鐘點費支給基準表」，調漲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授課鐘點費，總漲幅達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15%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年調漲學分費以來，最低基本薪資總漲幅達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50%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5F4C92E-532B-4795-BBB1-BAFBF9AA2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84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ABC77F-628E-486B-8151-FB201AF2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調漲學分費之理由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58F2B4-6308-4194-BA39-262E68785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423" y="1412776"/>
            <a:ext cx="10084280" cy="4860000"/>
          </a:xfrm>
        </p:spPr>
        <p:txBody>
          <a:bodyPr/>
          <a:lstStyle/>
          <a:p>
            <a:pPr marL="0" indent="0">
              <a:buNone/>
            </a:pPr>
            <a:endParaRPr lang="en-US" altLang="zh-TW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»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教學業務費</a:t>
            </a:r>
          </a:p>
          <a:p>
            <a:pPr marL="0" indent="0">
              <a:buNone/>
            </a:pP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為強化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教學特色，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年起與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EMBA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推出「當代管理論壇」特色課程，邀請產官學界標竿傑出講者，故提高本班雙師授課之講座鐘點費。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商學院碩士在職專班團隊共識營活動費用日趨上升。</a:t>
            </a:r>
          </a:p>
          <a:p>
            <a:pPr>
              <a:spcBef>
                <a:spcPts val="120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辦理專業領域講座、企業參訪費用日益增加。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94CE3E4-F70F-465C-86A2-34F6AD5FA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4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166C89-7C58-4736-956E-E29899283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IEMBA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調漲學分費之理由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09A055-9C06-4A41-944E-C4B0045E2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422" y="1412776"/>
            <a:ext cx="10075653" cy="4860000"/>
          </a:xfrm>
        </p:spPr>
        <p:txBody>
          <a:bodyPr/>
          <a:lstStyle/>
          <a:p>
            <a:pPr marL="0" indent="0">
              <a:buNone/>
            </a:pPr>
            <a:endParaRPr lang="en-US" altLang="zh-TW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»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設備費</a:t>
            </a:r>
            <a:endParaRPr lang="en-US" altLang="zh-TW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電腦、投影機、冷氣、教室白板、桌椅等設備汰換，硬體設備費用與施工費逐年上升。</a:t>
            </a:r>
          </a:p>
          <a:p>
            <a:pPr>
              <a:spcBef>
                <a:spcPts val="120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改善在職班教室、研究室之硬體設備。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6FFA266-310F-41C4-BC76-1C79010F9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84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F1D559-C065-43A4-8956-5717FB03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學雜費調漲歷程與規劃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61EB04A0-B737-4705-A6E7-946B755AF1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604960"/>
              </p:ext>
            </p:extLst>
          </p:nvPr>
        </p:nvGraphicFramePr>
        <p:xfrm>
          <a:off x="1465099" y="2268921"/>
          <a:ext cx="9261803" cy="28800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506010">
                  <a:extLst>
                    <a:ext uri="{9D8B030D-6E8A-4147-A177-3AD203B41FA5}">
                      <a16:colId xmlns:a16="http://schemas.microsoft.com/office/drawing/2014/main" val="2166949011"/>
                    </a:ext>
                  </a:extLst>
                </a:gridCol>
                <a:gridCol w="1793965">
                  <a:extLst>
                    <a:ext uri="{9D8B030D-6E8A-4147-A177-3AD203B41FA5}">
                      <a16:colId xmlns:a16="http://schemas.microsoft.com/office/drawing/2014/main" val="342796661"/>
                    </a:ext>
                  </a:extLst>
                </a:gridCol>
                <a:gridCol w="1619795">
                  <a:extLst>
                    <a:ext uri="{9D8B030D-6E8A-4147-A177-3AD203B41FA5}">
                      <a16:colId xmlns:a16="http://schemas.microsoft.com/office/drawing/2014/main" val="2703723431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175232260"/>
                    </a:ext>
                  </a:extLst>
                </a:gridCol>
                <a:gridCol w="1635153">
                  <a:extLst>
                    <a:ext uri="{9D8B030D-6E8A-4147-A177-3AD203B41FA5}">
                      <a16:colId xmlns:a16="http://schemas.microsoft.com/office/drawing/2014/main" val="2789362198"/>
                    </a:ext>
                  </a:extLst>
                </a:gridCol>
              </a:tblGrid>
              <a:tr h="960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年份</a:t>
                      </a:r>
                      <a:endParaRPr lang="zh-TW" alt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101</a:t>
                      </a:r>
                      <a:r>
                        <a:rPr lang="zh-TW" altLang="en-US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alt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101</a:t>
                      </a:r>
                      <a:r>
                        <a:rPr lang="zh-TW" alt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104</a:t>
                      </a:r>
                      <a:r>
                        <a:rPr lang="zh-TW" altLang="en-US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alt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altLang="en-US" sz="3200" b="1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alt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extLst>
                  <a:ext uri="{0D108BD9-81ED-4DB2-BD59-A6C34878D82A}">
                    <a16:rowId xmlns:a16="http://schemas.microsoft.com/office/drawing/2014/main" val="1752482487"/>
                  </a:ext>
                </a:extLst>
              </a:tr>
              <a:tr h="960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學分費</a:t>
                      </a:r>
                      <a:endParaRPr lang="zh-TW" alt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8,000 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8,500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10,000 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12,000 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extLst>
                  <a:ext uri="{0D108BD9-81ED-4DB2-BD59-A6C34878D82A}">
                    <a16:rowId xmlns:a16="http://schemas.microsoft.com/office/drawing/2014/main" val="701748234"/>
                  </a:ext>
                </a:extLst>
              </a:tr>
              <a:tr h="960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調漲幅度</a:t>
                      </a:r>
                      <a:endParaRPr lang="zh-TW" alt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N/A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6%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17%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b="0" u="none" strike="noStrike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20%</a:t>
                      </a:r>
                      <a:endParaRPr lang="en-US" altLang="zh-TW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15" marR="7315" marT="7315" marB="0" anchor="ctr"/>
                </a:tc>
                <a:extLst>
                  <a:ext uri="{0D108BD9-81ED-4DB2-BD59-A6C34878D82A}">
                    <a16:rowId xmlns:a16="http://schemas.microsoft.com/office/drawing/2014/main" val="585483260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77571A87-45D5-40B5-A352-1A7427D2D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76CC2CF6-BDEA-4EB9-94D0-CCE2CB829C61}"/>
              </a:ext>
            </a:extLst>
          </p:cNvPr>
          <p:cNvSpPr/>
          <p:nvPr/>
        </p:nvSpPr>
        <p:spPr>
          <a:xfrm>
            <a:off x="1652888" y="1432080"/>
            <a:ext cx="827662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000" b="1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30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本調整於</a:t>
            </a:r>
            <a:r>
              <a:rPr lang="en-US" altLang="zh-TW" sz="30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115</a:t>
            </a:r>
            <a:r>
              <a:rPr lang="zh-TW" altLang="en-US" sz="30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學年度第</a:t>
            </a:r>
            <a:r>
              <a:rPr lang="en-US" altLang="zh-TW" sz="30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zh-TW" altLang="en-US" sz="30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學期起入學之新生適用</a:t>
            </a:r>
          </a:p>
        </p:txBody>
      </p:sp>
    </p:spTree>
    <p:extLst>
      <p:ext uri="{BB962C8B-B14F-4D97-AF65-F5344CB8AC3E}">
        <p14:creationId xmlns:p14="http://schemas.microsoft.com/office/powerpoint/2010/main" val="392324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2897C4-0E57-46EB-9625-74AC340C7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EMBA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學分費比較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BFF8B7F-3A75-413C-8088-830970B91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786600"/>
              </p:ext>
            </p:extLst>
          </p:nvPr>
        </p:nvGraphicFramePr>
        <p:xfrm>
          <a:off x="894693" y="1292375"/>
          <a:ext cx="10402614" cy="504829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56324">
                  <a:extLst>
                    <a:ext uri="{9D8B030D-6E8A-4147-A177-3AD203B41FA5}">
                      <a16:colId xmlns:a16="http://schemas.microsoft.com/office/drawing/2014/main" val="375265648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050837657"/>
                    </a:ext>
                  </a:extLst>
                </a:gridCol>
                <a:gridCol w="1479554">
                  <a:extLst>
                    <a:ext uri="{9D8B030D-6E8A-4147-A177-3AD203B41FA5}">
                      <a16:colId xmlns:a16="http://schemas.microsoft.com/office/drawing/2014/main" val="2686725695"/>
                    </a:ext>
                  </a:extLst>
                </a:gridCol>
                <a:gridCol w="5469147">
                  <a:extLst>
                    <a:ext uri="{9D8B030D-6E8A-4147-A177-3AD203B41FA5}">
                      <a16:colId xmlns:a16="http://schemas.microsoft.com/office/drawing/2014/main" val="2087023579"/>
                    </a:ext>
                  </a:extLst>
                </a:gridCol>
                <a:gridCol w="1161269">
                  <a:extLst>
                    <a:ext uri="{9D8B030D-6E8A-4147-A177-3AD203B41FA5}">
                      <a16:colId xmlns:a16="http://schemas.microsoft.com/office/drawing/2014/main" val="1463547408"/>
                    </a:ext>
                  </a:extLst>
                </a:gridCol>
              </a:tblGrid>
              <a:tr h="850908">
                <a:tc gridSpan="2">
                  <a:txBody>
                    <a:bodyPr/>
                    <a:lstStyle/>
                    <a:p>
                      <a:pPr algn="ctr"/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畢業學分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學雜費＆學分費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平均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學分費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99767166"/>
                  </a:ext>
                </a:extLst>
              </a:tr>
              <a:tr h="57848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臺北大學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EMBA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學分費：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10,000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學雜費：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10,660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927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60849"/>
                  </a:ext>
                </a:extLst>
              </a:tr>
              <a:tr h="425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IEMBA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zh-TW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學分費：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10,000</a:t>
                      </a: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學雜費：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10,660</a:t>
                      </a: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948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843814"/>
                  </a:ext>
                </a:extLst>
              </a:tr>
              <a:tr h="85090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台灣大學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全額學雜費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193,200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學期，共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學期起收取學分費為每學分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11,130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32,200 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165169213"/>
                  </a:ext>
                </a:extLst>
              </a:tr>
              <a:tr h="85090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政治大學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全額學雜費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213,900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每學期，共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超過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學分者，每學分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11,000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35,650 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538339273"/>
                  </a:ext>
                </a:extLst>
              </a:tr>
              <a:tr h="42545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清華大學</a:t>
                      </a:r>
                      <a:endParaRPr lang="zh-TW" sz="20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全額學雜費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168,000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15,628 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023386069"/>
                  </a:ext>
                </a:extLst>
              </a:tr>
              <a:tr h="85090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陽明交通大學</a:t>
                      </a:r>
                      <a:endParaRPr lang="zh-TW" sz="20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學分費：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12,000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學雜費：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12,980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236</a:t>
                      </a:r>
                      <a:r>
                        <a:rPr 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00601696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844BF2AF-2B18-45B0-BA8C-616CD07B6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920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597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05C7DF-6F4E-45F2-B6E8-FE5CE306B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3901" y="2693987"/>
            <a:ext cx="3950898" cy="1470025"/>
          </a:xfrm>
        </p:spPr>
        <p:txBody>
          <a:bodyPr>
            <a:normAutofit fontScale="90000"/>
          </a:bodyPr>
          <a:lstStyle/>
          <a:p>
            <a:r>
              <a:rPr lang="zh-TW" altLang="en-US" sz="8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感謝聆聽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9B2024F-CA95-4033-9286-ED8A9CE6E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1" y="6250080"/>
            <a:ext cx="2151993" cy="4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687696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09474B03-55F3-4A86-8D74-95E258B03728}" vid="{ED4F7C41-35C4-4061-8F48-5ADB0841D45D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543</TotalTime>
  <Words>566</Words>
  <Application>Microsoft Office PowerPoint</Application>
  <PresentationFormat>寬螢幕</PresentationFormat>
  <Paragraphs>89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華康細黑體</vt:lpstr>
      <vt:lpstr>微軟正黑體</vt:lpstr>
      <vt:lpstr>標楷體</vt:lpstr>
      <vt:lpstr>Arial</vt:lpstr>
      <vt:lpstr>Calibri</vt:lpstr>
      <vt:lpstr>Times New Roman</vt:lpstr>
      <vt:lpstr>佈景主題1</vt:lpstr>
      <vt:lpstr>1_Office 佈景主題</vt:lpstr>
      <vt:lpstr>學分費調整公開說明會</vt:lpstr>
      <vt:lpstr>適用法源</vt:lpstr>
      <vt:lpstr>IEMBA調漲學分費之理由</vt:lpstr>
      <vt:lpstr>IEMBA調漲學分費之理由</vt:lpstr>
      <vt:lpstr>IEMBA調漲學分費之理由</vt:lpstr>
      <vt:lpstr>IEMBA調漲學分費之理由</vt:lpstr>
      <vt:lpstr>學雜費調漲歷程與規劃</vt:lpstr>
      <vt:lpstr>國內EMBA學分費比較</vt:lpstr>
      <vt:lpstr>感謝聆聽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學雜費調整公開說明會</dc:title>
  <dc:creator>user</dc:creator>
  <cp:lastModifiedBy>欣儀 林</cp:lastModifiedBy>
  <cp:revision>19</cp:revision>
  <dcterms:created xsi:type="dcterms:W3CDTF">2025-07-07T08:28:40Z</dcterms:created>
  <dcterms:modified xsi:type="dcterms:W3CDTF">2025-08-08T03:36:23Z</dcterms:modified>
</cp:coreProperties>
</file>